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61" r:id="rId2"/>
    <p:sldId id="262" r:id="rId3"/>
    <p:sldId id="256" r:id="rId4"/>
    <p:sldId id="270" r:id="rId5"/>
    <p:sldId id="284" r:id="rId6"/>
    <p:sldId id="276" r:id="rId7"/>
    <p:sldId id="285" r:id="rId8"/>
    <p:sldId id="271" r:id="rId9"/>
    <p:sldId id="264" r:id="rId10"/>
    <p:sldId id="265" r:id="rId11"/>
    <p:sldId id="272" r:id="rId12"/>
    <p:sldId id="266" r:id="rId13"/>
    <p:sldId id="267" r:id="rId14"/>
    <p:sldId id="282" r:id="rId15"/>
    <p:sldId id="279" r:id="rId16"/>
    <p:sldId id="281" r:id="rId17"/>
    <p:sldId id="283" r:id="rId18"/>
    <p:sldId id="273" r:id="rId19"/>
    <p:sldId id="278" r:id="rId20"/>
    <p:sldId id="268" r:id="rId21"/>
    <p:sldId id="286" r:id="rId22"/>
  </p:sldIdLst>
  <p:sldSz cx="12192000" cy="6858000"/>
  <p:notesSz cx="6858000" cy="9144000"/>
  <p:embeddedFontLst>
    <p:embeddedFont>
      <p:font typeface="KoPub돋움체 Bold" panose="02020603020101020101" pitchFamily="18" charset="-127"/>
      <p:regular r:id="rId24"/>
    </p:embeddedFont>
    <p:embeddedFont>
      <p:font typeface="KoPub돋움체 Light" panose="02020603020101020101" pitchFamily="18" charset="-127"/>
      <p:regular r:id="rId25"/>
    </p:embeddedFont>
    <p:embeddedFont>
      <p:font typeface="KoPub돋움체 Medium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AE2"/>
    <a:srgbClr val="595959"/>
    <a:srgbClr val="262626"/>
    <a:srgbClr val="D2D2D2"/>
    <a:srgbClr val="FFFFFF"/>
    <a:srgbClr val="EAEAE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093" autoAdjust="0"/>
  </p:normalViewPr>
  <p:slideViewPr>
    <p:cSldViewPr snapToGrid="0">
      <p:cViewPr varScale="1">
        <p:scale>
          <a:sx n="86" d="100"/>
          <a:sy n="86" d="100"/>
        </p:scale>
        <p:origin x="155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IHYUN%20YEOM\Downloads\Gantt+Chart_20160819_V0.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924732606918047"/>
          <c:y val="6.6074074074074077E-2"/>
          <c:w val="0.85698513636039919"/>
          <c:h val="0.90725925925925921"/>
        </c:manualLayout>
      </c:layout>
      <c:barChart>
        <c:barDir val="bar"/>
        <c:grouping val="stacked"/>
        <c:varyColors val="0"/>
        <c:ser>
          <c:idx val="1"/>
          <c:order val="0"/>
          <c:tx>
            <c:strRef>
              <c:f>'[Gantt+Chart_20160819_V0.1.xlsx]Gannt Chart'!$B$7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</c:spPr>
          <c:invertIfNegative val="0"/>
          <c:cat>
            <c:strRef>
              <c:f>'[Gantt+Chart_20160819_V0.1.xlsx]Gannt Chart'!$E$9:$E$14</c:f>
              <c:strCache>
                <c:ptCount val="6"/>
                <c:pt idx="0">
                  <c:v>데이터 수집</c:v>
                </c:pt>
                <c:pt idx="1">
                  <c:v>데이터 전처리</c:v>
                </c:pt>
                <c:pt idx="2">
                  <c:v>모델 선택</c:v>
                </c:pt>
                <c:pt idx="3">
                  <c:v>모델 학습</c:v>
                </c:pt>
                <c:pt idx="4">
                  <c:v>모델 검증 및 테스트</c:v>
                </c:pt>
                <c:pt idx="5">
                  <c:v>최종발표 준비</c:v>
                </c:pt>
              </c:strCache>
            </c:strRef>
          </c:cat>
          <c:val>
            <c:numRef>
              <c:f>'[Gantt+Chart_20160819_V0.1.xlsx]Gannt Chart'!$B$9:$B$14</c:f>
              <c:numCache>
                <c:formatCode>mm"/"dd;@</c:formatCode>
                <c:ptCount val="6"/>
                <c:pt idx="0">
                  <c:v>44096</c:v>
                </c:pt>
                <c:pt idx="1">
                  <c:v>44127</c:v>
                </c:pt>
                <c:pt idx="2">
                  <c:v>44135</c:v>
                </c:pt>
                <c:pt idx="3">
                  <c:v>44149</c:v>
                </c:pt>
                <c:pt idx="4">
                  <c:v>44159</c:v>
                </c:pt>
                <c:pt idx="5">
                  <c:v>44164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D8-4ECE-B7DB-E18D142DE5A3}"/>
            </c:ext>
          </c:extLst>
        </c:ser>
        <c:ser>
          <c:idx val="0"/>
          <c:order val="1"/>
          <c:tx>
            <c:strRef>
              <c:f>'[Gantt+Chart_20160819_V0.1.xlsx]Gannt Chart'!$D$7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8EBAE2"/>
              </a:solidFill>
            </c:spPr>
            <c:extLst>
              <c:ext xmlns:c16="http://schemas.microsoft.com/office/drawing/2014/chart" uri="{C3380CC4-5D6E-409C-BE32-E72D297353CC}">
                <c16:uniqueId val="{00000002-3ED8-4ECE-B7DB-E18D142DE5A3}"/>
              </c:ext>
            </c:extLst>
          </c:dPt>
          <c:dPt>
            <c:idx val="3"/>
            <c:invertIfNegative val="0"/>
            <c:bubble3D val="0"/>
            <c:spPr>
              <a:solidFill>
                <a:srgbClr val="8EBAE2"/>
              </a:solidFill>
            </c:spPr>
            <c:extLst>
              <c:ext xmlns:c16="http://schemas.microsoft.com/office/drawing/2014/chart" uri="{C3380CC4-5D6E-409C-BE32-E72D297353CC}">
                <c16:uniqueId val="{00000004-3ED8-4ECE-B7DB-E18D142DE5A3}"/>
              </c:ext>
            </c:extLst>
          </c:dPt>
          <c:dPt>
            <c:idx val="4"/>
            <c:invertIfNegative val="0"/>
            <c:bubble3D val="0"/>
            <c:spPr>
              <a:solidFill>
                <a:srgbClr val="8EBAE2"/>
              </a:solidFill>
            </c:spPr>
            <c:extLst>
              <c:ext xmlns:c16="http://schemas.microsoft.com/office/drawing/2014/chart" uri="{C3380CC4-5D6E-409C-BE32-E72D297353CC}">
                <c16:uniqueId val="{00000006-3ED8-4ECE-B7DB-E18D142DE5A3}"/>
              </c:ext>
            </c:extLst>
          </c:dPt>
          <c:dPt>
            <c:idx val="5"/>
            <c:invertIfNegative val="0"/>
            <c:bubble3D val="0"/>
            <c:spPr>
              <a:solidFill>
                <a:srgbClr val="8EBAE2"/>
              </a:solidFill>
            </c:spPr>
            <c:extLst>
              <c:ext xmlns:c16="http://schemas.microsoft.com/office/drawing/2014/chart" uri="{C3380CC4-5D6E-409C-BE32-E72D297353CC}">
                <c16:uniqueId val="{00000008-3ED8-4ECE-B7DB-E18D142DE5A3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A-3ED8-4ECE-B7DB-E18D142DE5A3}"/>
              </c:ext>
            </c:extLst>
          </c:dPt>
          <c:dLbls>
            <c:numFmt formatCode="#,##0&quot; Days&quot;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'[Gantt+Chart_20160819_V0.1.xlsx]Gannt Chart'!$E$9:$E$14</c:f>
              <c:strCache>
                <c:ptCount val="6"/>
                <c:pt idx="0">
                  <c:v>데이터 수집</c:v>
                </c:pt>
                <c:pt idx="1">
                  <c:v>데이터 전처리</c:v>
                </c:pt>
                <c:pt idx="2">
                  <c:v>모델 선택</c:v>
                </c:pt>
                <c:pt idx="3">
                  <c:v>모델 학습</c:v>
                </c:pt>
                <c:pt idx="4">
                  <c:v>모델 검증 및 테스트</c:v>
                </c:pt>
                <c:pt idx="5">
                  <c:v>최종발표 준비</c:v>
                </c:pt>
              </c:strCache>
            </c:strRef>
          </c:cat>
          <c:val>
            <c:numRef>
              <c:f>'[Gantt+Chart_20160819_V0.1.xlsx]Gannt Chart'!$D$9:$D$14</c:f>
              <c:numCache>
                <c:formatCode>0_);[Red]\(0\)</c:formatCode>
                <c:ptCount val="6"/>
                <c:pt idx="0">
                  <c:v>31</c:v>
                </c:pt>
                <c:pt idx="1">
                  <c:v>8</c:v>
                </c:pt>
                <c:pt idx="2">
                  <c:v>14</c:v>
                </c:pt>
                <c:pt idx="3">
                  <c:v>10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ED8-4ECE-B7DB-E18D142DE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27666000"/>
        <c:axId val="1127663824"/>
      </c:barChart>
      <c:catAx>
        <c:axId val="112766600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1127663824"/>
        <c:crosses val="autoZero"/>
        <c:auto val="1"/>
        <c:lblAlgn val="ctr"/>
        <c:lblOffset val="100"/>
        <c:noMultiLvlLbl val="0"/>
      </c:catAx>
      <c:valAx>
        <c:axId val="1127663824"/>
        <c:scaling>
          <c:orientation val="minMax"/>
          <c:max val="44170"/>
          <c:min val="44095"/>
        </c:scaling>
        <c:delete val="0"/>
        <c:axPos val="t"/>
        <c:majorGridlines>
          <c:spPr>
            <a:ln>
              <a:solidFill>
                <a:schemeClr val="bg1">
                  <a:lumMod val="75000"/>
                </a:schemeClr>
              </a:solidFill>
              <a:prstDash val="dash"/>
            </a:ln>
          </c:spPr>
        </c:majorGridlines>
        <c:numFmt formatCode="m&quot;/&quot;d;@" sourceLinked="0"/>
        <c:majorTickMark val="out"/>
        <c:minorTickMark val="none"/>
        <c:tickLblPos val="nextTo"/>
        <c:crossAx val="112766600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KoPub돋움체 Bold" panose="02020603020101020101" pitchFamily="18" charset="-127"/>
          <a:ea typeface="KoPub돋움체 Bold" panose="02020603020101020101" pitchFamily="18" charset="-127"/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AE67D-ADDC-473A-A790-1BF79913D062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ED150-D39E-461B-8340-F1749784F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23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권승준</a:t>
            </a:r>
            <a:r>
              <a:rPr lang="en-US" altLang="ko-KR" dirty="0"/>
              <a:t>, “</a:t>
            </a:r>
            <a:r>
              <a:rPr lang="ko-KR" altLang="en-US" dirty="0"/>
              <a:t>작사</a:t>
            </a:r>
            <a:r>
              <a:rPr lang="en-US" altLang="ko-KR" dirty="0"/>
              <a:t>.</a:t>
            </a:r>
            <a:r>
              <a:rPr lang="ko-KR" altLang="en-US" dirty="0"/>
              <a:t>작곡 </a:t>
            </a:r>
            <a:r>
              <a:rPr lang="en-US" altLang="ko-KR" dirty="0"/>
              <a:t>= </a:t>
            </a: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편곡 </a:t>
            </a:r>
            <a:r>
              <a:rPr lang="en-US" altLang="ko-KR" dirty="0"/>
              <a:t>= </a:t>
            </a:r>
            <a:r>
              <a:rPr lang="ko-KR" altLang="en-US" dirty="0"/>
              <a:t>인간</a:t>
            </a:r>
            <a:r>
              <a:rPr lang="en-US" altLang="ko-KR" dirty="0"/>
              <a:t>”, </a:t>
            </a:r>
            <a:r>
              <a:rPr lang="ko-KR" altLang="en-US" dirty="0"/>
              <a:t>조선일보</a:t>
            </a:r>
            <a:r>
              <a:rPr lang="en-US" altLang="ko-KR" dirty="0"/>
              <a:t>, 2017.11.02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ED150-D39E-461B-8340-F1749784FC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022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901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팀의 </a:t>
            </a:r>
            <a:r>
              <a:rPr lang="ko-KR" altLang="en-US" dirty="0" err="1"/>
              <a:t>차별점이</a:t>
            </a:r>
            <a:r>
              <a:rPr lang="ko-KR" altLang="en-US" dirty="0"/>
              <a:t> 들어나는 사업화 전략 아이디어에 밑줄 </a:t>
            </a:r>
            <a:r>
              <a:rPr lang="ko-KR" altLang="en-US" dirty="0" err="1"/>
              <a:t>그어놨어요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ED150-D39E-461B-8340-F1749784FC8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52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수익구조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6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참고 자료</a:t>
            </a:r>
            <a:endParaRPr lang="en-US" altLang="ko-KR" dirty="0"/>
          </a:p>
          <a:p>
            <a:r>
              <a:rPr lang="en-US" altLang="ko-KR" sz="1200" dirty="0"/>
              <a:t>http://m.kmib.co.kr/view.asp?arcid=0924074743</a:t>
            </a:r>
          </a:p>
          <a:p>
            <a:r>
              <a:rPr lang="en-US" altLang="ko-KR" sz="1200" dirty="0"/>
              <a:t>[</a:t>
            </a:r>
            <a:r>
              <a:rPr lang="ko-KR" altLang="en-US" sz="1200" dirty="0" err="1"/>
              <a:t>데스크시각</a:t>
            </a:r>
            <a:r>
              <a:rPr lang="en-US" altLang="ko-KR" sz="1200" dirty="0"/>
              <a:t>-</a:t>
            </a:r>
            <a:r>
              <a:rPr lang="ko-KR" altLang="en-US" sz="1200" dirty="0" err="1"/>
              <a:t>권혜숙</a:t>
            </a:r>
            <a:r>
              <a:rPr lang="en-US" altLang="ko-KR" sz="1200" dirty="0"/>
              <a:t>] </a:t>
            </a:r>
            <a:r>
              <a:rPr lang="ko-KR" altLang="en-US" sz="1200" dirty="0"/>
              <a:t>작사</a:t>
            </a:r>
            <a:r>
              <a:rPr lang="en-US" altLang="ko-KR" sz="1200" dirty="0"/>
              <a:t>·</a:t>
            </a:r>
            <a:r>
              <a:rPr lang="ko-KR" altLang="en-US" sz="1200" dirty="0"/>
              <a:t>작곡</a:t>
            </a:r>
            <a:r>
              <a:rPr lang="en-US" altLang="ko-KR" sz="1200" dirty="0"/>
              <a:t>·</a:t>
            </a:r>
            <a:r>
              <a:rPr lang="ko-KR" altLang="en-US" sz="1200" dirty="0"/>
              <a:t>노래하는 </a:t>
            </a:r>
            <a:r>
              <a:rPr lang="en-US" altLang="ko-KR" sz="1200" dirty="0"/>
              <a:t>AI</a:t>
            </a:r>
          </a:p>
          <a:p>
            <a:r>
              <a:rPr lang="ko-KR" altLang="en-US" sz="1200" dirty="0"/>
              <a:t>국민일보 </a:t>
            </a:r>
            <a:r>
              <a:rPr lang="en-US" altLang="ko-KR" sz="1200" dirty="0"/>
              <a:t>2019-04-25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/>
              </a:rPr>
              <a:t>권혜숙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/>
              </a:rPr>
              <a:t> 문화부장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95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+mj-ea"/>
              </a:rPr>
              <a:t>-&gt; AI</a:t>
            </a:r>
            <a:r>
              <a:rPr lang="ko-KR" altLang="en-US" sz="1200" dirty="0">
                <a:latin typeface="+mj-ea"/>
              </a:rPr>
              <a:t>의 도움을 통해 음악 제작의 진입장벽 낮아짐</a:t>
            </a:r>
            <a:r>
              <a:rPr lang="en-US" altLang="ko-KR" sz="1200" dirty="0">
                <a:latin typeface="+mj-ea"/>
              </a:rPr>
              <a:t>.</a:t>
            </a:r>
          </a:p>
          <a:p>
            <a:r>
              <a:rPr lang="en-US" altLang="ko-KR" sz="1200" dirty="0">
                <a:latin typeface="+mj-ea"/>
              </a:rPr>
              <a:t>-&gt; </a:t>
            </a:r>
            <a:r>
              <a:rPr lang="ko-KR" altLang="en-US" sz="1200" dirty="0">
                <a:latin typeface="+mj-ea"/>
              </a:rPr>
              <a:t>누구나 </a:t>
            </a:r>
            <a:r>
              <a:rPr lang="en-US" altLang="ko-KR" sz="1200" dirty="0">
                <a:latin typeface="+mj-ea"/>
              </a:rPr>
              <a:t>AI</a:t>
            </a:r>
            <a:r>
              <a:rPr lang="ko-KR" altLang="en-US" sz="1200" dirty="0">
                <a:latin typeface="+mj-ea"/>
              </a:rPr>
              <a:t>의 도움으로 작사를 할 수 있기 때문에 더 많은 사람들의 음악 제작 참여를 이끌어낼 수 있음</a:t>
            </a:r>
            <a:r>
              <a:rPr lang="en-US" altLang="ko-KR" sz="1200" dirty="0">
                <a:latin typeface="+mj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j-ea"/>
              </a:rPr>
              <a:t>-&gt; </a:t>
            </a:r>
            <a:r>
              <a:rPr lang="ko-KR" altLang="en-US" sz="1200" dirty="0">
                <a:latin typeface="+mj-ea"/>
              </a:rPr>
              <a:t>결과적으로 음악 산업에 도움</a:t>
            </a:r>
            <a:endParaRPr lang="en-US" altLang="ko-KR" sz="1200" dirty="0">
              <a:latin typeface="+mj-ea"/>
            </a:endParaRPr>
          </a:p>
          <a:p>
            <a:endParaRPr lang="en-US" altLang="ko-KR" sz="12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754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+mj-ea"/>
              </a:rPr>
              <a:t>단어만 넣으면 가사를 생성해주는 시스템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57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j-ea"/>
              </a:rPr>
              <a:t>Smother: </a:t>
            </a:r>
            <a:r>
              <a:rPr lang="ko-KR" altLang="en-US" sz="1200" dirty="0">
                <a:latin typeface="+mj-ea"/>
              </a:rPr>
              <a:t>이미 해체한 그룹</a:t>
            </a:r>
            <a:r>
              <a:rPr lang="en-US" altLang="ko-KR" sz="1200" dirty="0">
                <a:latin typeface="+mj-ea"/>
              </a:rPr>
              <a:t>(</a:t>
            </a:r>
            <a:r>
              <a:rPr lang="ko-KR" altLang="en-US" sz="1200" dirty="0" err="1">
                <a:latin typeface="+mj-ea"/>
              </a:rPr>
              <a:t>너바나</a:t>
            </a:r>
            <a:r>
              <a:rPr lang="en-US" altLang="ko-KR" sz="1200" dirty="0">
                <a:latin typeface="+mj-ea"/>
              </a:rPr>
              <a:t>)</a:t>
            </a:r>
            <a:r>
              <a:rPr lang="ko-KR" altLang="en-US" sz="1200" dirty="0">
                <a:latin typeface="+mj-ea"/>
              </a:rPr>
              <a:t>의 스타일을 따라 </a:t>
            </a:r>
            <a:r>
              <a:rPr lang="en-US" altLang="ko-KR" sz="1200" dirty="0">
                <a:latin typeface="+mj-ea"/>
              </a:rPr>
              <a:t>AI</a:t>
            </a:r>
            <a:r>
              <a:rPr lang="ko-KR" altLang="en-US" sz="1200" dirty="0">
                <a:latin typeface="+mj-ea"/>
              </a:rPr>
              <a:t>가 만든 노래</a:t>
            </a:r>
            <a:r>
              <a:rPr lang="en-US" altLang="ko-KR" sz="1200" dirty="0">
                <a:latin typeface="+mj-ea"/>
              </a:rPr>
              <a:t>.(</a:t>
            </a:r>
            <a:r>
              <a:rPr lang="ko-KR" altLang="en-US" sz="1200" dirty="0">
                <a:latin typeface="+mj-ea"/>
              </a:rPr>
              <a:t>작사는 </a:t>
            </a:r>
            <a:r>
              <a:rPr lang="en-US" altLang="ko-KR" sz="1200" dirty="0">
                <a:latin typeface="+mj-ea"/>
              </a:rPr>
              <a:t>AI, </a:t>
            </a:r>
            <a:r>
              <a:rPr lang="ko-KR" altLang="en-US" sz="1200" dirty="0">
                <a:latin typeface="+mj-ea"/>
              </a:rPr>
              <a:t>작곡은 </a:t>
            </a:r>
            <a:r>
              <a:rPr lang="ko-KR" altLang="en-US" sz="1200" dirty="0" err="1">
                <a:latin typeface="+mj-ea"/>
              </a:rPr>
              <a:t>유튜버</a:t>
            </a:r>
            <a:r>
              <a:rPr lang="en-US" altLang="ko-KR" sz="1200" dirty="0">
                <a:latin typeface="+mj-ea"/>
              </a:rPr>
              <a:t>) + </a:t>
            </a:r>
            <a:r>
              <a:rPr lang="ko-KR" altLang="en-US" sz="1200" dirty="0" err="1">
                <a:latin typeface="+mj-ea"/>
              </a:rPr>
              <a:t>뉴트로와</a:t>
            </a:r>
            <a:r>
              <a:rPr lang="ko-KR" altLang="en-US" sz="1200" dirty="0">
                <a:latin typeface="+mj-ea"/>
              </a:rPr>
              <a:t> </a:t>
            </a:r>
            <a:r>
              <a:rPr lang="ko-KR" altLang="en-US" sz="1200" dirty="0" err="1">
                <a:latin typeface="+mj-ea"/>
              </a:rPr>
              <a:t>연관지어</a:t>
            </a:r>
            <a:r>
              <a:rPr lang="ko-KR" altLang="en-US" sz="1200" dirty="0">
                <a:latin typeface="+mj-ea"/>
              </a:rPr>
              <a:t> 얘기할 수 있음</a:t>
            </a:r>
            <a:endParaRPr lang="en-US" altLang="ko-KR" sz="1200" dirty="0">
              <a:latin typeface="+mj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j-ea"/>
              </a:rPr>
              <a:t>발표할 때 필요성 </a:t>
            </a:r>
            <a:r>
              <a:rPr lang="en-US" altLang="ko-KR" sz="1200" dirty="0">
                <a:latin typeface="+mj-ea"/>
              </a:rPr>
              <a:t>3</a:t>
            </a:r>
            <a:r>
              <a:rPr lang="ko-KR" altLang="en-US" sz="1200" dirty="0">
                <a:latin typeface="+mj-ea"/>
              </a:rPr>
              <a:t>이 우리의 </a:t>
            </a:r>
            <a:r>
              <a:rPr lang="ko-KR" altLang="en-US" sz="1200" dirty="0" err="1">
                <a:latin typeface="+mj-ea"/>
              </a:rPr>
              <a:t>주제이자</a:t>
            </a:r>
            <a:r>
              <a:rPr lang="ko-KR" altLang="en-US" sz="1200" dirty="0">
                <a:latin typeface="+mj-ea"/>
              </a:rPr>
              <a:t> 사업화 전략과 가장 큰 관련이 있다고 언급 해주시면 좋을 듯 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4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lang="ko-KR" altLang="en-US" dirty="0" err="1"/>
              <a:t>뉴트로</a:t>
            </a:r>
            <a:r>
              <a:rPr lang="en-US" altLang="ko-KR" dirty="0"/>
              <a:t>(</a:t>
            </a:r>
            <a:r>
              <a:rPr lang="en-US" altLang="ko-KR" dirty="0" err="1"/>
              <a:t>Newtro</a:t>
            </a:r>
            <a:r>
              <a:rPr lang="en-US" altLang="ko-KR" dirty="0"/>
              <a:t>)</a:t>
            </a:r>
          </a:p>
          <a:p>
            <a:pPr marL="171450" indent="-171450" algn="l">
              <a:buFontTx/>
              <a:buChar char="-"/>
            </a:pPr>
            <a:r>
              <a:rPr lang="en-US" altLang="ko-KR" baseline="0" dirty="0"/>
              <a:t>New + Retro 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합성어이자</a:t>
            </a:r>
            <a:r>
              <a:rPr lang="ko-KR" altLang="en-US" baseline="0" dirty="0"/>
              <a:t> 신조어</a:t>
            </a:r>
            <a:endParaRPr lang="en-US" altLang="ko-KR" baseline="0" dirty="0"/>
          </a:p>
          <a:p>
            <a:pPr marL="171450" indent="-171450" algn="l">
              <a:buFontTx/>
              <a:buChar char="-"/>
            </a:pPr>
            <a:r>
              <a:rPr lang="ko-KR" altLang="en-US" baseline="0" dirty="0"/>
              <a:t>새로움</a:t>
            </a:r>
            <a:r>
              <a:rPr lang="en-US" altLang="ko-KR" baseline="0" dirty="0"/>
              <a:t>+</a:t>
            </a:r>
            <a:r>
              <a:rPr lang="ko-KR" altLang="en-US" baseline="0" dirty="0"/>
              <a:t>낡음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미래</a:t>
            </a:r>
            <a:r>
              <a:rPr lang="en-US" altLang="ko-KR" baseline="0" dirty="0"/>
              <a:t>+</a:t>
            </a:r>
            <a:r>
              <a:rPr lang="ko-KR" altLang="en-US" baseline="0" dirty="0"/>
              <a:t>오래된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신</a:t>
            </a:r>
            <a:r>
              <a:rPr lang="en-US" altLang="ko-KR" baseline="0" dirty="0"/>
              <a:t>+</a:t>
            </a:r>
            <a:r>
              <a:rPr lang="ko-KR" altLang="en-US" baseline="0" dirty="0"/>
              <a:t>복고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상반되는 개념이 </a:t>
            </a:r>
            <a:r>
              <a:rPr lang="ko-KR" altLang="en-US" baseline="0" dirty="0" err="1">
                <a:sym typeface="Wingdings" panose="05000000000000000000" pitchFamily="2" charset="2"/>
              </a:rPr>
              <a:t>녹아들어</a:t>
            </a:r>
            <a:r>
              <a:rPr lang="ko-KR" altLang="en-US" baseline="0" dirty="0">
                <a:sym typeface="Wingdings" panose="05000000000000000000" pitchFamily="2" charset="2"/>
              </a:rPr>
              <a:t> 탄생한 단어</a:t>
            </a:r>
            <a:endParaRPr lang="en-US" altLang="ko-KR" baseline="0" dirty="0">
              <a:sym typeface="Wingdings" panose="05000000000000000000" pitchFamily="2" charset="2"/>
            </a:endParaRPr>
          </a:p>
          <a:p>
            <a:pPr marL="171450" indent="-171450" algn="l">
              <a:buFontTx/>
              <a:buChar char="-"/>
            </a:pPr>
            <a:r>
              <a:rPr lang="ko-KR" altLang="en-US" baseline="0" dirty="0">
                <a:sym typeface="Wingdings" panose="05000000000000000000" pitchFamily="2" charset="2"/>
              </a:rPr>
              <a:t>오래된 것들을 소환해 현대적 가치를 입히는 개념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여기서 오래된 가사를 이용하여</a:t>
            </a:r>
            <a:r>
              <a:rPr lang="en-US" altLang="ko-KR" baseline="0" dirty="0">
                <a:sym typeface="Wingdings" panose="05000000000000000000" pitchFamily="2" charset="2"/>
              </a:rPr>
              <a:t>(</a:t>
            </a:r>
            <a:r>
              <a:rPr lang="ko-KR" altLang="en-US" baseline="0" dirty="0">
                <a:sym typeface="Wingdings" panose="05000000000000000000" pitchFamily="2" charset="2"/>
              </a:rPr>
              <a:t>소환하여</a:t>
            </a:r>
            <a:r>
              <a:rPr lang="en-US" altLang="ko-KR" baseline="0" dirty="0">
                <a:sym typeface="Wingdings" panose="05000000000000000000" pitchFamily="2" charset="2"/>
              </a:rPr>
              <a:t>) </a:t>
            </a:r>
            <a:r>
              <a:rPr lang="ko-KR" altLang="en-US" baseline="0" dirty="0">
                <a:sym typeface="Wingdings" panose="05000000000000000000" pitchFamily="2" charset="2"/>
              </a:rPr>
              <a:t>새로운 가사를 생성한다는 점에서 같은 의미라고 생각됨</a:t>
            </a:r>
            <a:r>
              <a:rPr lang="en-US" altLang="ko-KR" baseline="0" dirty="0">
                <a:sym typeface="Wingdings" panose="05000000000000000000" pitchFamily="2" charset="2"/>
              </a:rPr>
              <a:t>(</a:t>
            </a:r>
            <a:r>
              <a:rPr lang="ko-KR" altLang="en-US" baseline="0" dirty="0">
                <a:sym typeface="Wingdings" panose="05000000000000000000" pitchFamily="2" charset="2"/>
              </a:rPr>
              <a:t>개인적인 의견</a:t>
            </a:r>
            <a:r>
              <a:rPr lang="en-US" altLang="ko-KR" baseline="0" dirty="0">
                <a:sym typeface="Wingdings" panose="05000000000000000000" pitchFamily="2" charset="2"/>
              </a:rPr>
              <a:t>)</a:t>
            </a:r>
          </a:p>
          <a:p>
            <a:pPr marL="171450" indent="-171450" algn="l">
              <a:buFontTx/>
              <a:buChar char="-"/>
            </a:pPr>
            <a:r>
              <a:rPr lang="en-US" altLang="ko-KR" baseline="0" dirty="0">
                <a:sym typeface="Wingdings" panose="05000000000000000000" pitchFamily="2" charset="2"/>
              </a:rPr>
              <a:t>SNS</a:t>
            </a:r>
            <a:r>
              <a:rPr lang="ko-KR" altLang="en-US" baseline="0" dirty="0">
                <a:sym typeface="Wingdings" panose="05000000000000000000" pitchFamily="2" charset="2"/>
              </a:rPr>
              <a:t>의 영향이 장기화 되면서 </a:t>
            </a:r>
            <a:r>
              <a:rPr lang="en-US" altLang="ko-KR" baseline="0" dirty="0">
                <a:sym typeface="Wingdings" panose="05000000000000000000" pitchFamily="2" charset="2"/>
              </a:rPr>
              <a:t>10</a:t>
            </a:r>
            <a:r>
              <a:rPr lang="ko-KR" altLang="en-US" baseline="0" dirty="0">
                <a:sym typeface="Wingdings" panose="05000000000000000000" pitchFamily="2" charset="2"/>
              </a:rPr>
              <a:t>년 유행이 식상해 짐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다시 말해</a:t>
            </a:r>
            <a:r>
              <a:rPr lang="en-US" altLang="ko-KR" baseline="0" dirty="0">
                <a:sym typeface="Wingdings" panose="05000000000000000000" pitchFamily="2" charset="2"/>
              </a:rPr>
              <a:t>, </a:t>
            </a:r>
            <a:r>
              <a:rPr lang="ko-KR" altLang="en-US" baseline="0" dirty="0">
                <a:sym typeface="Wingdings" panose="05000000000000000000" pitchFamily="2" charset="2"/>
              </a:rPr>
              <a:t>이미 사람들은 </a:t>
            </a:r>
            <a:r>
              <a:rPr lang="en-US" altLang="ko-KR" baseline="0" dirty="0">
                <a:sym typeface="Wingdings" panose="05000000000000000000" pitchFamily="2" charset="2"/>
              </a:rPr>
              <a:t>10</a:t>
            </a:r>
            <a:r>
              <a:rPr lang="ko-KR" altLang="en-US" baseline="0" dirty="0">
                <a:sym typeface="Wingdings" panose="05000000000000000000" pitchFamily="2" charset="2"/>
              </a:rPr>
              <a:t>년 전</a:t>
            </a:r>
            <a:r>
              <a:rPr lang="en-US" altLang="ko-KR" baseline="0" dirty="0">
                <a:sym typeface="Wingdings" panose="05000000000000000000" pitchFamily="2" charset="2"/>
              </a:rPr>
              <a:t>, </a:t>
            </a:r>
            <a:r>
              <a:rPr lang="ko-KR" altLang="en-US" baseline="0" dirty="0">
                <a:sym typeface="Wingdings" panose="05000000000000000000" pitchFamily="2" charset="2"/>
              </a:rPr>
              <a:t>우리가 접해보지 못한 것이다</a:t>
            </a:r>
            <a:r>
              <a:rPr lang="en-US" altLang="ko-KR" baseline="0" dirty="0">
                <a:sym typeface="Wingdings" panose="05000000000000000000" pitchFamily="2" charset="2"/>
              </a:rPr>
              <a:t>! </a:t>
            </a:r>
            <a:r>
              <a:rPr lang="ko-KR" altLang="en-US" baseline="0" dirty="0">
                <a:sym typeface="Wingdings" panose="05000000000000000000" pitchFamily="2" charset="2"/>
              </a:rPr>
              <a:t>놀라워 하는 시기는 이미 지남</a:t>
            </a:r>
            <a:r>
              <a:rPr lang="en-US" altLang="ko-KR" baseline="0" dirty="0">
                <a:sym typeface="Wingdings" panose="05000000000000000000" pitchFamily="2" charset="2"/>
              </a:rPr>
              <a:t>. SNS</a:t>
            </a:r>
            <a:r>
              <a:rPr lang="ko-KR" altLang="en-US" baseline="0" dirty="0">
                <a:sym typeface="Wingdings" panose="05000000000000000000" pitchFamily="2" charset="2"/>
              </a:rPr>
              <a:t>으로 이미 다 본 거기 때문에 오히려 식상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따라서 요즘엔 </a:t>
            </a:r>
            <a:r>
              <a:rPr lang="ko-KR" altLang="en-US" baseline="0" dirty="0" err="1">
                <a:sym typeface="Wingdings" panose="05000000000000000000" pitchFamily="2" charset="2"/>
              </a:rPr>
              <a:t>아이돌</a:t>
            </a:r>
            <a:r>
              <a:rPr lang="ko-KR" altLang="en-US" baseline="0" dirty="0">
                <a:sym typeface="Wingdings" panose="05000000000000000000" pitchFamily="2" charset="2"/>
              </a:rPr>
              <a:t> </a:t>
            </a:r>
            <a:r>
              <a:rPr lang="en-US" altLang="ko-KR" baseline="0" dirty="0">
                <a:sym typeface="Wingdings" panose="05000000000000000000" pitchFamily="2" charset="2"/>
              </a:rPr>
              <a:t>+ </a:t>
            </a:r>
            <a:r>
              <a:rPr lang="ko-KR" altLang="en-US" baseline="0" dirty="0">
                <a:sym typeface="Wingdings" panose="05000000000000000000" pitchFamily="2" charset="2"/>
              </a:rPr>
              <a:t>복고 풍 의상 을 통해 신선함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사업화 전략 흐름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슈퍼시니어</a:t>
            </a:r>
            <a:r>
              <a:rPr lang="ko-KR" altLang="en-US" dirty="0"/>
              <a:t> 팀의 사업화 전력은 시대별 장르별 생성한 가사를 통한 </a:t>
            </a:r>
            <a:r>
              <a:rPr lang="ko-KR" altLang="en-US" dirty="0" err="1"/>
              <a:t>뉴트로</a:t>
            </a:r>
            <a:r>
              <a:rPr lang="ko-KR" altLang="en-US" dirty="0"/>
              <a:t> 문화 마케팅입니다</a:t>
            </a:r>
            <a:r>
              <a:rPr lang="en-US" altLang="ko-KR" dirty="0"/>
              <a:t>. + </a:t>
            </a:r>
            <a:r>
              <a:rPr lang="ko-KR" altLang="en-US" dirty="0" err="1"/>
              <a:t>뉴트로</a:t>
            </a:r>
            <a:r>
              <a:rPr lang="ko-KR" altLang="en-US" dirty="0"/>
              <a:t> 마케팅은</a:t>
            </a:r>
            <a:r>
              <a:rPr lang="en-US" altLang="ko-KR" dirty="0"/>
              <a:t>~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음반 사업에서 </a:t>
            </a:r>
            <a:r>
              <a:rPr lang="ko-KR" altLang="en-US" dirty="0" err="1"/>
              <a:t>뉴트로</a:t>
            </a:r>
            <a:r>
              <a:rPr lang="ko-KR" altLang="en-US" dirty="0"/>
              <a:t> 감성을 담은 성공한 사례로</a:t>
            </a:r>
            <a:r>
              <a:rPr lang="en-US" altLang="ko-KR" dirty="0"/>
              <a:t>~</a:t>
            </a:r>
            <a:r>
              <a:rPr lang="ko-KR" altLang="en-US" dirty="0"/>
              <a:t>토토가</a:t>
            </a:r>
            <a:r>
              <a:rPr lang="en-US" altLang="ko-KR" dirty="0"/>
              <a:t>, </a:t>
            </a:r>
            <a:r>
              <a:rPr lang="ko-KR" altLang="en-US" dirty="0" err="1"/>
              <a:t>싹쓰리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이를 통해 </a:t>
            </a:r>
            <a:r>
              <a:rPr lang="ko-KR" altLang="en-US" dirty="0" err="1"/>
              <a:t>슈퍼시니어</a:t>
            </a:r>
            <a:r>
              <a:rPr lang="ko-KR" altLang="en-US" dirty="0"/>
              <a:t> 팀은 시대별로 가사를 생성하여 당시 시대를 향유하던 세대들에게 향수를 불러일으킴과 동시에 반가움과 위로를 주고</a:t>
            </a:r>
            <a:r>
              <a:rPr lang="en-US" altLang="ko-KR" dirty="0"/>
              <a:t>, </a:t>
            </a:r>
            <a:r>
              <a:rPr lang="ko-KR" altLang="en-US" dirty="0"/>
              <a:t>젊은 세대들에게 새로운 문화를 접하는 듯한 신선함을 제공할 수 있도록 </a:t>
            </a:r>
            <a:r>
              <a:rPr lang="en-US" altLang="ko-KR" dirty="0"/>
              <a:t>“</a:t>
            </a:r>
            <a:r>
              <a:rPr lang="ko-KR" altLang="en-US" dirty="0"/>
              <a:t>시대별 장르별</a:t>
            </a:r>
            <a:r>
              <a:rPr lang="ko-KR" altLang="en-US" baseline="0" dirty="0"/>
              <a:t> 가사를 생성하는</a:t>
            </a:r>
            <a:r>
              <a:rPr lang="ko-KR" altLang="en-US" dirty="0"/>
              <a:t> 프로그램</a:t>
            </a:r>
            <a:r>
              <a:rPr lang="en-US" altLang="ko-KR" dirty="0"/>
              <a:t>”</a:t>
            </a:r>
            <a:r>
              <a:rPr lang="ko-KR" altLang="en-US" dirty="0"/>
              <a:t>을 사업화할 계획입니다</a:t>
            </a:r>
            <a:r>
              <a:rPr lang="en-US" altLang="ko-KR" dirty="0"/>
              <a:t>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ED150-D39E-461B-8340-F1749784FC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24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우리 팀의 핵심</a:t>
            </a:r>
            <a:r>
              <a:rPr lang="en-US" altLang="ko-KR" dirty="0"/>
              <a:t>) </a:t>
            </a:r>
            <a:r>
              <a:rPr lang="ko-KR" altLang="en-US" dirty="0"/>
              <a:t>향수를 부르는 가사 </a:t>
            </a:r>
            <a:r>
              <a:rPr lang="ko-KR" altLang="en-US" dirty="0" err="1"/>
              <a:t>생성가능</a:t>
            </a:r>
            <a:endParaRPr lang="en-US" altLang="ko-KR" dirty="0"/>
          </a:p>
          <a:p>
            <a:r>
              <a:rPr lang="ko-KR" altLang="en-US" dirty="0"/>
              <a:t>시청률 </a:t>
            </a:r>
            <a:r>
              <a:rPr lang="en-US" altLang="ko-KR" dirty="0"/>
              <a:t>: http://www.hani.co.kr/arti/culture/entertainment/671139.html</a:t>
            </a:r>
          </a:p>
          <a:p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무한도전 </a:t>
            </a:r>
            <a:r>
              <a:rPr lang="en-US" altLang="ko-KR" dirty="0"/>
              <a:t>“</a:t>
            </a:r>
            <a:r>
              <a:rPr lang="ko-KR" altLang="en-US" dirty="0"/>
              <a:t>토토가 시즌 </a:t>
            </a:r>
            <a:r>
              <a:rPr lang="en-US" altLang="ko-KR" dirty="0"/>
              <a:t>1”</a:t>
            </a:r>
            <a:r>
              <a:rPr lang="ko-KR" altLang="en-US" dirty="0"/>
              <a:t> 당시 시청률 </a:t>
            </a:r>
            <a:r>
              <a:rPr lang="en-US" altLang="ko-KR" dirty="0"/>
              <a:t>19.8%</a:t>
            </a:r>
            <a:r>
              <a:rPr lang="ko-KR" altLang="en-US" dirty="0"/>
              <a:t>를 기록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순간 최고 시청률 </a:t>
            </a:r>
            <a:r>
              <a:rPr lang="en-US" altLang="ko-KR" baseline="0" dirty="0"/>
              <a:t>35.9% </a:t>
            </a:r>
            <a:r>
              <a:rPr lang="ko-KR" altLang="en-US" baseline="0" dirty="0"/>
              <a:t>달성</a:t>
            </a:r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동</a:t>
            </a:r>
            <a:r>
              <a:rPr lang="ko-KR" altLang="en-US" baseline="0" dirty="0"/>
              <a:t> 시간대 타 방송의 시청률이 </a:t>
            </a:r>
            <a:r>
              <a:rPr lang="en-US" altLang="ko-KR" baseline="0" dirty="0"/>
              <a:t>10% </a:t>
            </a:r>
            <a:r>
              <a:rPr lang="ko-KR" altLang="en-US" baseline="0" dirty="0"/>
              <a:t>언저리 인 것을 보면 압도적으로 시청률이 높은 것을 확인할 수 있다</a:t>
            </a:r>
            <a:r>
              <a:rPr lang="en-US" altLang="ko-KR" baseline="0" dirty="0"/>
              <a:t>.(</a:t>
            </a:r>
            <a:r>
              <a:rPr lang="ko-KR" altLang="en-US" dirty="0"/>
              <a:t>같은 시간대 방송된 </a:t>
            </a:r>
            <a:r>
              <a:rPr lang="en-US" altLang="ko-KR" dirty="0"/>
              <a:t>KBS 2TV ‘</a:t>
            </a:r>
            <a:r>
              <a:rPr lang="ko-KR" altLang="en-US" dirty="0"/>
              <a:t>불후의 명곡</a:t>
            </a:r>
            <a:r>
              <a:rPr lang="en-US" altLang="ko-KR" dirty="0"/>
              <a:t>‘’13.1%, SBS TV ‘</a:t>
            </a:r>
            <a:r>
              <a:rPr lang="ko-KR" altLang="en-US" dirty="0"/>
              <a:t>놀라운 대회 스타킹</a:t>
            </a:r>
            <a:r>
              <a:rPr lang="en-US" altLang="ko-KR" dirty="0"/>
              <a:t>‘ 9%)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시즌</a:t>
            </a:r>
            <a:r>
              <a:rPr lang="en-US" altLang="ko-KR" dirty="0"/>
              <a:t>2 </a:t>
            </a:r>
            <a:r>
              <a:rPr lang="ko-KR" altLang="en-US" dirty="0" err="1"/>
              <a:t>잭스키스</a:t>
            </a:r>
            <a:r>
              <a:rPr lang="ko-KR" altLang="en-US" baseline="0" dirty="0"/>
              <a:t> 특집의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다사다난했으나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평일 공연 </a:t>
            </a:r>
            <a:r>
              <a:rPr lang="en-US" altLang="ko-KR" baseline="0" dirty="0"/>
              <a:t>6</a:t>
            </a:r>
            <a:r>
              <a:rPr lang="ko-KR" altLang="en-US" baseline="0" dirty="0"/>
              <a:t>시간 전 </a:t>
            </a:r>
            <a:r>
              <a:rPr lang="en-US" altLang="ko-KR" baseline="0" dirty="0"/>
              <a:t>SNS</a:t>
            </a:r>
            <a:r>
              <a:rPr lang="ko-KR" altLang="en-US" baseline="0" dirty="0"/>
              <a:t>에</a:t>
            </a:r>
            <a:r>
              <a:rPr lang="en-US" altLang="ko-KR" baseline="0" dirty="0"/>
              <a:t> 1</a:t>
            </a:r>
            <a:r>
              <a:rPr lang="ko-KR" altLang="en-US" baseline="0" dirty="0"/>
              <a:t>줄로만 그친 홍보가 전부였지만 게릴라 콘서트의 기본 목표치인 </a:t>
            </a:r>
            <a:r>
              <a:rPr lang="en-US" altLang="ko-KR" baseline="0" dirty="0"/>
              <a:t>5</a:t>
            </a:r>
            <a:r>
              <a:rPr lang="ko-KR" altLang="en-US" baseline="0" dirty="0"/>
              <a:t>천명을 넘긴 </a:t>
            </a:r>
            <a:r>
              <a:rPr lang="en-US" altLang="ko-KR" baseline="0" dirty="0"/>
              <a:t>5808</a:t>
            </a:r>
            <a:r>
              <a:rPr lang="ko-KR" altLang="en-US" baseline="0" dirty="0"/>
              <a:t>명의 관객을 동원했다</a:t>
            </a:r>
            <a:r>
              <a:rPr lang="en-US" altLang="ko-KR" baseline="0" dirty="0"/>
              <a:t>.(https://namu.wiki/w/%ED%86%A0%ED%86%A0%EA%B0%802%20-%20%EC%A0%9D%EC%8A%A4%ED%82%A4%EC%8A%A4)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aseline="0" dirty="0"/>
              <a:t>시즌</a:t>
            </a:r>
            <a:r>
              <a:rPr lang="en-US" altLang="ko-KR" baseline="0" dirty="0"/>
              <a:t>3 HOT </a:t>
            </a:r>
            <a:r>
              <a:rPr lang="ko-KR" altLang="en-US" baseline="0" dirty="0"/>
              <a:t>특집의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특집 초에 </a:t>
            </a:r>
            <a:r>
              <a:rPr lang="en-US" altLang="ko-KR" baseline="0" dirty="0"/>
              <a:t>800</a:t>
            </a:r>
            <a:r>
              <a:rPr lang="ko-KR" altLang="en-US" baseline="0" dirty="0"/>
              <a:t>석 규모의 </a:t>
            </a:r>
            <a:r>
              <a:rPr lang="en-US" altLang="ko-KR" baseline="0" dirty="0"/>
              <a:t>MBC </a:t>
            </a:r>
            <a:r>
              <a:rPr lang="ko-KR" altLang="en-US" baseline="0" dirty="0"/>
              <a:t>일산 </a:t>
            </a:r>
            <a:r>
              <a:rPr lang="ko-KR" altLang="en-US" baseline="0" dirty="0" err="1"/>
              <a:t>드림센터</a:t>
            </a:r>
            <a:r>
              <a:rPr lang="ko-KR" altLang="en-US" baseline="0" dirty="0"/>
              <a:t> 내 공개홀에서 개최될 예정이었으나 </a:t>
            </a:r>
            <a:r>
              <a:rPr lang="en-US" altLang="ko-KR" baseline="0" dirty="0"/>
              <a:t>17</a:t>
            </a:r>
            <a:r>
              <a:rPr lang="ko-KR" altLang="en-US" baseline="0" dirty="0"/>
              <a:t>만여명의 방청 신청 규모로 인해 올림픽 공원 </a:t>
            </a:r>
            <a:r>
              <a:rPr lang="ko-KR" altLang="en-US" baseline="0" dirty="0" err="1"/>
              <a:t>올림픽홀로</a:t>
            </a:r>
            <a:r>
              <a:rPr lang="ko-KR" altLang="en-US" baseline="0" dirty="0"/>
              <a:t> 장소를 변경하였다</a:t>
            </a:r>
            <a:r>
              <a:rPr lang="en-US" altLang="ko-KR" baseline="0" dirty="0"/>
              <a:t>.(https://ko.wikipedia.org/wiki/%ED%86%A0%ED%86%A0%EA%B0%803_-_H.O.T.)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aseline="0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aseline="0" dirty="0"/>
              <a:t>이처럼 향수를 불러일으킴 </a:t>
            </a:r>
            <a:r>
              <a:rPr lang="en-US" altLang="ko-KR" baseline="0" dirty="0"/>
              <a:t>+ </a:t>
            </a:r>
            <a:r>
              <a:rPr lang="ko-KR" altLang="en-US" baseline="0" dirty="0"/>
              <a:t>신선함 전달</a:t>
            </a:r>
            <a:endParaRPr lang="en-US" altLang="ko-KR" baseline="0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aseline="0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aseline="0" dirty="0"/>
              <a:t>무한도전 토토가 시즌 </a:t>
            </a:r>
            <a:r>
              <a:rPr lang="en-US" altLang="ko-KR" baseline="0" dirty="0"/>
              <a:t>1 19.8%, </a:t>
            </a:r>
            <a:r>
              <a:rPr lang="ko-KR" altLang="en-US" baseline="0" dirty="0"/>
              <a:t>시즌 </a:t>
            </a:r>
            <a:r>
              <a:rPr lang="en-US" altLang="ko-KR" baseline="0" dirty="0"/>
              <a:t>3</a:t>
            </a:r>
            <a:r>
              <a:rPr lang="ko-KR" altLang="en-US" baseline="0" dirty="0"/>
              <a:t>까지 나올 정도로 흥행</a:t>
            </a:r>
            <a:endParaRPr lang="en-US" altLang="ko-KR" baseline="0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78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무한도전</a:t>
            </a:r>
            <a:r>
              <a:rPr lang="en-US" altLang="ko-KR" dirty="0"/>
              <a:t>(</a:t>
            </a:r>
            <a:r>
              <a:rPr lang="ko-KR" altLang="en-US" dirty="0"/>
              <a:t>토토가</a:t>
            </a:r>
            <a:r>
              <a:rPr lang="en-US" altLang="ko-KR" dirty="0"/>
              <a:t>1)</a:t>
            </a:r>
            <a:r>
              <a:rPr lang="ko-KR" altLang="en-US" dirty="0"/>
              <a:t> 방영 후 음원차트</a:t>
            </a:r>
            <a:r>
              <a:rPr lang="en-US" altLang="ko-KR" dirty="0"/>
              <a:t>(</a:t>
            </a:r>
            <a:r>
              <a:rPr lang="ko-KR" altLang="en-US" dirty="0"/>
              <a:t>시즌</a:t>
            </a:r>
            <a:r>
              <a:rPr lang="en-US" altLang="ko-KR" dirty="0"/>
              <a:t>2,3</a:t>
            </a:r>
            <a:r>
              <a:rPr lang="ko-KR" altLang="en-US" dirty="0"/>
              <a:t>도 있지만 중요한 부분은 아닌 것 같아 생략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무한도전 </a:t>
            </a:r>
            <a:r>
              <a:rPr lang="ko-KR" altLang="en-US" dirty="0" err="1"/>
              <a:t>방영날짜</a:t>
            </a:r>
            <a:r>
              <a:rPr lang="en-US" altLang="ko-KR" dirty="0"/>
              <a:t>: https://search.naver.com/search.naver?sm=top_hty&amp;fbm=1&amp;ie=utf8&amp;query=%EB%AC%B4%ED%95%9C%EB%8F%84%EC%A0%84+%ED%86%A0%ED%86%A0%EA%B0%801</a:t>
            </a:r>
          </a:p>
          <a:p>
            <a:r>
              <a:rPr lang="ko-KR" altLang="en-US" dirty="0" err="1"/>
              <a:t>가온차트</a:t>
            </a:r>
            <a:r>
              <a:rPr lang="en-US" altLang="ko-KR" dirty="0"/>
              <a:t>: http://gaonchart.co.kr/main/section/chart/online.gaon?nationGbn=T&amp;serviceGbn=ALL&amp;targetTime=03&amp;hitYear=2015&amp;termGbn=week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88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회상만을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소비하지않고 기존 스타의 캐릭터에 새로운 캐릭터와 새로운 노래와 퍼포먼스로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전세대에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뉴트로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시장의 확장으로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싹쓰리는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유튜브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시장에서 경쟁력을 보임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사라진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혼성그룹의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댄스 음악을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되살리자며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시작한 프로젝트로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30-50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대가 가진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뉴트로에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대한 갈망이 큰 영향을 미침</a:t>
            </a:r>
            <a:b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</a:b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뉴스 기사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http://www.kukinews.com/newsView/kuk202007270491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비룡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(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정지훈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: 30-50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대에겐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향수를 자극하는 것 같고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10-20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대는 우리가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(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싹쓰리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하는 이 놀이 자체를 좋아해 주시는 거 아닐까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유두래곤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(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유재석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: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우리와 비슷한 연령대에 계신 분들은 옛 추억이 생각나고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요즘 분들이 듣기에는 요즘 스타일의 음악이 아니라 더 신기하고 신선할 수 있는 것 같다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  <a:b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</a:b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뉴스기사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https://www.sedaily.com/NewsView/1Z6F82ZY11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당시 세대에겐 향수를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젊은 세대에겐 신선함을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뉴트로의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완성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49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2020-10-19 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owbox.ap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GogY7RQFFu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503" y="687671"/>
            <a:ext cx="4515508" cy="45155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05354" y="1334030"/>
            <a:ext cx="8054367" cy="4189941"/>
            <a:chOff x="2088178" y="2052292"/>
            <a:chExt cx="8054367" cy="4189941"/>
          </a:xfrm>
        </p:grpSpPr>
        <p:sp>
          <p:nvSpPr>
            <p:cNvPr id="11" name="직사각형 10"/>
            <p:cNvSpPr/>
            <p:nvPr/>
          </p:nvSpPr>
          <p:spPr>
            <a:xfrm>
              <a:off x="9085845" y="3595355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88178" y="20522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044932" y="2337286"/>
              <a:ext cx="5735764" cy="2215991"/>
              <a:chOff x="1489337" y="1932973"/>
              <a:chExt cx="5735764" cy="2215991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89337" y="1932973"/>
                <a:ext cx="184731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800" dirty="0"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3132310" y="2654085"/>
                <a:ext cx="1030147" cy="44506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018500" y="2645784"/>
                <a:ext cx="42066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8EBAE2">
                          <a:alpha val="30000"/>
                        </a:srgbClr>
                      </a:solidFill>
                    </a:ln>
                    <a:solidFill>
                      <a:srgbClr val="8EBAE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시대</a:t>
                </a:r>
                <a:r>
                  <a:rPr lang="en-US" altLang="ko-KR" sz="2400" dirty="0">
                    <a:ln>
                      <a:solidFill>
                        <a:srgbClr val="262626">
                          <a:alpha val="30000"/>
                        </a:srgbClr>
                      </a:solidFill>
                    </a:ln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</a:t>
                </a:r>
                <a:r>
                  <a:rPr lang="ko-KR" altLang="en-US" sz="2400" dirty="0">
                    <a:ln>
                      <a:solidFill>
                        <a:srgbClr val="8EBAE2">
                          <a:alpha val="30000"/>
                        </a:srgbClr>
                      </a:solidFill>
                    </a:ln>
                    <a:solidFill>
                      <a:srgbClr val="8EBAE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장르</a:t>
                </a:r>
                <a:r>
                  <a:rPr lang="ko-KR" altLang="en-US" sz="2400" dirty="0">
                    <a:ln>
                      <a:solidFill>
                        <a:srgbClr val="262626">
                          <a:alpha val="30000"/>
                        </a:srgbClr>
                      </a:solidFill>
                    </a:ln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 따른 </a:t>
                </a:r>
                <a:r>
                  <a:rPr lang="ko-KR" altLang="en-US" sz="2400" dirty="0">
                    <a:ln>
                      <a:solidFill>
                        <a:srgbClr val="8EBAE2">
                          <a:alpha val="30000"/>
                        </a:srgbClr>
                      </a:solidFill>
                    </a:ln>
                    <a:solidFill>
                      <a:srgbClr val="8EBAE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추천 가사 생성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228741" y="4783173"/>
            <a:ext cx="1752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</a:t>
            </a:r>
            <a:r>
              <a:rPr lang="ko-KR" altLang="en-US" sz="1400" dirty="0" err="1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슈퍼시니어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</a:t>
            </a:r>
            <a:r>
              <a:rPr lang="en-US" altLang="ko-KR" sz="1400" dirty="0" err="1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Presentor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</a:t>
            </a:r>
            <a:r>
              <a:rPr lang="ko-KR" altLang="en-US" sz="1400" dirty="0" err="1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임상균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159829" y="3881314"/>
            <a:ext cx="1068912" cy="939312"/>
          </a:xfrm>
          <a:prstGeom prst="line">
            <a:avLst/>
          </a:prstGeom>
          <a:ln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48206" y="860818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801204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01689" y="23104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89228" y="1098535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중간 발표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98" y="2543994"/>
            <a:ext cx="1852653" cy="1852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78" y="2541983"/>
            <a:ext cx="1854664" cy="185466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07" y="2543994"/>
            <a:ext cx="1852653" cy="18526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87" y="2541983"/>
            <a:ext cx="1854664" cy="185466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520795" y="3720150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이정인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90154" y="3720150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염지현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8604" y="3731982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김소현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98615" y="3731982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임상균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2532154" y="4481206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516378" y="4560517"/>
            <a:ext cx="7361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PPT </a:t>
            </a:r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제작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자료조사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590154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5657799" y="4558121"/>
            <a:ext cx="6527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자료조사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681161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748806" y="4558121"/>
            <a:ext cx="6527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자료조사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8847115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148799" y="4558121"/>
            <a:ext cx="4187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발표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15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801204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01689" y="23104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89228" y="1098535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 개발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98" y="2543994"/>
            <a:ext cx="1852653" cy="18526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78" y="2541983"/>
            <a:ext cx="1854664" cy="185466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07" y="2543994"/>
            <a:ext cx="1852653" cy="18526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87" y="2541983"/>
            <a:ext cx="1854664" cy="185466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520795" y="3720150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이정인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90154" y="3720150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염지현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88604" y="3731982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김소현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798615" y="3731982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임상균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532154" y="4481206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404169" y="4560517"/>
            <a:ext cx="84837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학습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590154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385288" y="4558121"/>
            <a:ext cx="92525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전처리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681161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553176" y="4558121"/>
            <a:ext cx="84837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학습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8847115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331266" y="4558121"/>
            <a:ext cx="12362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검증 및 테스트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55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3810110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99711" y="231044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842713"/>
              </p:ext>
            </p:extLst>
          </p:nvPr>
        </p:nvGraphicFramePr>
        <p:xfrm>
          <a:off x="1748187" y="2045477"/>
          <a:ext cx="9136849" cy="3415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4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38880" y="2772712"/>
            <a:ext cx="3207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 </a:t>
            </a:r>
            <a:r>
              <a:rPr lang="ko-KR" altLang="en-US" sz="3200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뉴트로</a:t>
            </a:r>
            <a:r>
              <a:rPr lang="ko-KR" altLang="en-US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마케팅 </a:t>
            </a:r>
            <a:r>
              <a:rPr lang="en-US" altLang="ko-KR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endParaRPr lang="ko-KR" altLang="en-US" sz="3200" dirty="0"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89980" y="3262746"/>
            <a:ext cx="834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NEW + RETRO</a:t>
            </a:r>
          </a:p>
          <a:p>
            <a:pPr algn="ctr"/>
            <a:endParaRPr lang="en-US" altLang="ko-KR" dirty="0">
              <a:solidFill>
                <a:srgbClr val="D2D2D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과거의 제품이나 서비스</a:t>
            </a:r>
            <a:r>
              <a:rPr lang="ko-KR" altLang="en-US" dirty="0"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소비자들의 기호에 맞게 재해석</a:t>
            </a:r>
            <a:r>
              <a:rPr lang="ko-KR" altLang="en-US" dirty="0"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하여 활용하는 마케팅</a:t>
            </a:r>
          </a:p>
        </p:txBody>
      </p:sp>
    </p:spTree>
    <p:extLst>
      <p:ext uri="{BB962C8B-B14F-4D97-AF65-F5344CB8AC3E}">
        <p14:creationId xmlns:p14="http://schemas.microsoft.com/office/powerpoint/2010/main" val="21844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56" name="Picture 2" descr="http://www.korea-press.com/news/photo/201501/67505_40486_23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38" y="3176676"/>
            <a:ext cx="3441246" cy="12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7257987" y="2542800"/>
            <a:ext cx="3877216" cy="1152686"/>
            <a:chOff x="6968584" y="1427162"/>
            <a:chExt cx="3877216" cy="1152686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8584" y="1427162"/>
              <a:ext cx="3877216" cy="1152686"/>
            </a:xfrm>
            <a:prstGeom prst="rect">
              <a:avLst/>
            </a:prstGeom>
          </p:spPr>
        </p:pic>
        <p:sp>
          <p:nvSpPr>
            <p:cNvPr id="59" name="한쪽 모서리가 둥근 사각형 58"/>
            <p:cNvSpPr/>
            <p:nvPr/>
          </p:nvSpPr>
          <p:spPr>
            <a:xfrm>
              <a:off x="6968584" y="1427162"/>
              <a:ext cx="1743616" cy="185738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rcRect l="2009" t="-240"/>
          <a:stretch/>
        </p:blipFill>
        <p:spPr>
          <a:xfrm>
            <a:off x="6491513" y="3810439"/>
            <a:ext cx="3276563" cy="94537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7899" y="4766336"/>
            <a:ext cx="3839111" cy="140037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503" y="2303848"/>
            <a:ext cx="3238952" cy="48584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488934" y="1003412"/>
            <a:ext cx="397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뉴트로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마케팅 사례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토토가</a:t>
            </a:r>
          </a:p>
        </p:txBody>
      </p:sp>
    </p:spTree>
    <p:extLst>
      <p:ext uri="{BB962C8B-B14F-4D97-AF65-F5344CB8AC3E}">
        <p14:creationId xmlns:p14="http://schemas.microsoft.com/office/powerpoint/2010/main" val="4264684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DC3D50-FCAA-44BF-BAEA-FD6EE9F6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704" y="2411605"/>
            <a:ext cx="4674583" cy="351438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055CC53-89D6-491F-A037-23BBE37D3C74}"/>
              </a:ext>
            </a:extLst>
          </p:cNvPr>
          <p:cNvGrpSpPr/>
          <p:nvPr/>
        </p:nvGrpSpPr>
        <p:grpSpPr>
          <a:xfrm>
            <a:off x="7094765" y="1858831"/>
            <a:ext cx="4345055" cy="4733947"/>
            <a:chOff x="6452692" y="1072057"/>
            <a:chExt cx="5256817" cy="57273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F9BA8E8-B682-4D03-AB62-CE8651265BBA}"/>
                </a:ext>
              </a:extLst>
            </p:cNvPr>
            <p:cNvGrpSpPr/>
            <p:nvPr/>
          </p:nvGrpSpPr>
          <p:grpSpPr>
            <a:xfrm>
              <a:off x="6452692" y="1424482"/>
              <a:ext cx="5256817" cy="5374889"/>
              <a:chOff x="6032936" y="1297207"/>
              <a:chExt cx="5256817" cy="5374889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D7EA0775-1043-4521-94BD-2D0C980B86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8042" r="54711" b="1724"/>
              <a:stretch/>
            </p:blipFill>
            <p:spPr>
              <a:xfrm>
                <a:off x="6096000" y="1297207"/>
                <a:ext cx="5193753" cy="64195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BAB0F95-7448-4171-B741-FD75364D7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4335" b="4301"/>
              <a:stretch/>
            </p:blipFill>
            <p:spPr>
              <a:xfrm>
                <a:off x="6064468" y="2668806"/>
                <a:ext cx="4667250" cy="847725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1420DC0-87F0-4F1A-B749-9B96F8174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4468" y="1939159"/>
                <a:ext cx="4667250" cy="847725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880CB42-D0F0-49F8-935D-B1C922C00F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7547" b="-61797"/>
              <a:stretch/>
            </p:blipFill>
            <p:spPr>
              <a:xfrm>
                <a:off x="6032936" y="3516531"/>
                <a:ext cx="4667250" cy="1371599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C4DC0EB-0089-42CD-ACBE-4EA6086F6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6000" y="4364256"/>
                <a:ext cx="4572000" cy="84772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C69A19A3-BC17-4FEE-92FD-AC1E12C89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4468" y="5062371"/>
                <a:ext cx="4591050" cy="1609725"/>
              </a:xfrm>
              <a:prstGeom prst="rect">
                <a:avLst/>
              </a:prstGeom>
            </p:spPr>
          </p:pic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58BF4AE-D6DF-4DE9-A94B-3ABC1F64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71159" y="1072057"/>
              <a:ext cx="2038350" cy="352425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/>
        </p:nvSpPr>
        <p:spPr>
          <a:xfrm>
            <a:off x="2098072" y="3798410"/>
            <a:ext cx="960717" cy="325081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701402" y="1825049"/>
            <a:ext cx="1792023" cy="325081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459598" y="3802355"/>
            <a:ext cx="960717" cy="325081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488934" y="1003412"/>
            <a:ext cx="397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뉴트로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마케팅 사례</a:t>
            </a:r>
            <a:r>
              <a:rPr lang="en-US" altLang="ko-KR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토토가</a:t>
            </a:r>
          </a:p>
        </p:txBody>
      </p:sp>
    </p:spTree>
    <p:extLst>
      <p:ext uri="{BB962C8B-B14F-4D97-AF65-F5344CB8AC3E}">
        <p14:creationId xmlns:p14="http://schemas.microsoft.com/office/powerpoint/2010/main" val="3007520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A378D93-F467-4E31-990B-21D19E8A6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2"/>
          <a:stretch/>
        </p:blipFill>
        <p:spPr>
          <a:xfrm>
            <a:off x="1563749" y="1663148"/>
            <a:ext cx="5617276" cy="331345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0AE41D-6168-4EC7-93BD-F11075379D83}"/>
              </a:ext>
            </a:extLst>
          </p:cNvPr>
          <p:cNvGrpSpPr/>
          <p:nvPr/>
        </p:nvGrpSpPr>
        <p:grpSpPr>
          <a:xfrm>
            <a:off x="5947647" y="4155229"/>
            <a:ext cx="5600374" cy="2223553"/>
            <a:chOff x="5987612" y="4166779"/>
            <a:chExt cx="5924550" cy="235226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F1AA8AC-4A63-4EAC-B5BD-7E011F41EEA9}"/>
                </a:ext>
              </a:extLst>
            </p:cNvPr>
            <p:cNvGrpSpPr/>
            <p:nvPr/>
          </p:nvGrpSpPr>
          <p:grpSpPr>
            <a:xfrm>
              <a:off x="5987612" y="4490629"/>
              <a:ext cx="5924550" cy="2028413"/>
              <a:chOff x="6096000" y="2905125"/>
              <a:chExt cx="5924550" cy="202841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798CF51-D8A5-448D-911F-796F0F6B4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3847688"/>
                <a:ext cx="5857875" cy="1085850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631AEC9B-C76D-456A-8EC9-58FD42A06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2905125"/>
                <a:ext cx="5924550" cy="1047750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F2E0747-4D53-4689-984C-4F610738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49810" y="4166779"/>
              <a:ext cx="2057400" cy="32385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9312984" y="4078386"/>
            <a:ext cx="2112970" cy="400424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004600" y="3319875"/>
            <a:ext cx="1127018" cy="400424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820629" y="3319875"/>
            <a:ext cx="1127018" cy="400424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4" descr="파일:ssak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675" y="1669218"/>
            <a:ext cx="3959608" cy="178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488934" y="1003412"/>
            <a:ext cx="397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뉴트로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마케팅 사례</a:t>
            </a:r>
            <a:r>
              <a:rPr lang="en-US" altLang="ko-KR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싹쓰리</a:t>
            </a:r>
            <a:endParaRPr lang="ko-KR" altLang="en-US" dirty="0"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19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60000" y="3146603"/>
            <a:ext cx="1042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 </a:t>
            </a:r>
            <a:r>
              <a:rPr lang="ko-KR" altLang="en-US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시대적 특성</a:t>
            </a:r>
            <a:r>
              <a:rPr lang="ko-KR" altLang="en-US" sz="32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반영한 가사 생성을 통한 </a:t>
            </a:r>
            <a:r>
              <a:rPr lang="ko-KR" altLang="en-US" sz="3200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뉴트로</a:t>
            </a:r>
            <a:r>
              <a:rPr lang="ko-KR" altLang="en-US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문화 마케팅 </a:t>
            </a:r>
            <a:r>
              <a:rPr lang="en-US" altLang="ko-KR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endParaRPr lang="ko-KR" altLang="en-US" sz="3200" dirty="0"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15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2652" y="1006394"/>
            <a:ext cx="9702351" cy="157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 가사 생성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</a:t>
            </a: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와의 차별성</a:t>
            </a:r>
            <a:endParaRPr lang="en-US" altLang="ko-KR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u="sng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시대적 특성을 반영한</a:t>
            </a:r>
            <a:r>
              <a:rPr lang="ko-KR" altLang="en-US" sz="1600" u="sng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가사 생성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한국어 가사 생성 프로그램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추후 순위를 추가 반영한 가사 생성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발전 가능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0154F-0EE4-4422-AE92-73E0657EF0A3}"/>
              </a:ext>
            </a:extLst>
          </p:cNvPr>
          <p:cNvSpPr txBox="1"/>
          <p:nvPr/>
        </p:nvSpPr>
        <p:spPr>
          <a:xfrm>
            <a:off x="1832652" y="4437994"/>
            <a:ext cx="9525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기대 효과</a:t>
            </a:r>
            <a:endParaRPr lang="en-US" altLang="ko-KR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가사 생성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작사가의 창작 활동을 도울 수 있음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작사 능력이 없는 작곡가들은 저비용의 가사 생성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이용할 수 있음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u="sng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시대적 특성을 반영한 구체적인 분위기를 갖는 가사를 작사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할 수 있음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EB12B-F47B-4CE1-8A95-3C2D216E5803}"/>
              </a:ext>
            </a:extLst>
          </p:cNvPr>
          <p:cNvSpPr txBox="1"/>
          <p:nvPr/>
        </p:nvSpPr>
        <p:spPr>
          <a:xfrm>
            <a:off x="1832652" y="2662738"/>
            <a:ext cx="9822535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경제적 가치</a:t>
            </a:r>
            <a:endParaRPr lang="en-US" altLang="ko-KR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소속사 및 프리랜서 작사가의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이용 비용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작사 만을 원하는 작곡가의 프로그램 이용 비용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추후 대중들의 유희를 위한 작사 프로그램 웹사이트 제작 시 광고 비용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1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161443" y="1285837"/>
            <a:ext cx="1942886" cy="1942886"/>
          </a:xfrm>
          <a:prstGeom prst="ellipse">
            <a:avLst/>
          </a:prstGeom>
          <a:noFill/>
          <a:ln w="762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슈퍼시니어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17133" y="4284007"/>
            <a:ext cx="1942886" cy="1942886"/>
          </a:xfrm>
          <a:prstGeom prst="ellipse">
            <a:avLst/>
          </a:prstGeom>
          <a:noFill/>
          <a:ln w="76200">
            <a:solidFill>
              <a:srgbClr val="D2D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소속사</a:t>
            </a:r>
          </a:p>
        </p:txBody>
      </p:sp>
      <p:sp>
        <p:nvSpPr>
          <p:cNvPr id="27" name="타원 26"/>
          <p:cNvSpPr/>
          <p:nvPr/>
        </p:nvSpPr>
        <p:spPr>
          <a:xfrm>
            <a:off x="7474242" y="4284007"/>
            <a:ext cx="1942886" cy="1942886"/>
          </a:xfrm>
          <a:prstGeom prst="ellipse">
            <a:avLst/>
          </a:prstGeom>
          <a:noFill/>
          <a:ln w="76200">
            <a:solidFill>
              <a:srgbClr val="D2D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작사가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및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작곡가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507264" y="3121217"/>
            <a:ext cx="809203" cy="103139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692601" y="3280396"/>
            <a:ext cx="787402" cy="100361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5494277" y="5367643"/>
            <a:ext cx="1556269" cy="918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5419213" y="5569522"/>
            <a:ext cx="1660666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6882845" y="3177682"/>
            <a:ext cx="900826" cy="107733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063049" y="3110950"/>
            <a:ext cx="908129" cy="105544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65059" y="5656147"/>
            <a:ext cx="1614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가사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or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완성된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곡 제공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12977" y="5036452"/>
            <a:ext cx="108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프로그램 제공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15631" y="3414400"/>
            <a:ext cx="134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프로그램 비용 지불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641390" y="3460182"/>
            <a:ext cx="134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피드백 반영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82971" y="3734262"/>
            <a:ext cx="134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프로그램 제공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92661" y="3747478"/>
            <a:ext cx="681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피드백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30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145" y="1030610"/>
            <a:ext cx="4515508" cy="45155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78314" y="1030610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24614" y="1930261"/>
            <a:ext cx="1641428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6085849" y="1030610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32149" y="1930261"/>
            <a:ext cx="1641428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55021" y="1938195"/>
            <a:ext cx="1558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주제 및 필요성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204902" y="1938195"/>
            <a:ext cx="14959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 개발 전략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78314" y="3633451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24614" y="4533102"/>
            <a:ext cx="1766676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085849" y="3633451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32149" y="4533102"/>
            <a:ext cx="1833494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직사각형 31"/>
          <p:cNvSpPr/>
          <p:nvPr/>
        </p:nvSpPr>
        <p:spPr>
          <a:xfrm>
            <a:off x="3755021" y="4542026"/>
            <a:ext cx="1558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일정계획</a:t>
            </a:r>
            <a:endParaRPr lang="ko-KR" altLang="en-US" sz="16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04902" y="4542026"/>
            <a:ext cx="17259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사업화 전략</a:t>
            </a:r>
            <a:endParaRPr lang="ko-KR" altLang="en-US" sz="16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93384" y="1030610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90779" y="1915102"/>
            <a:ext cx="1641428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663532" y="1932816"/>
            <a:ext cx="14959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역할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90779" y="3633451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688174" y="4552173"/>
            <a:ext cx="1641428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60926" y="4560107"/>
            <a:ext cx="1568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전략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616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5741034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29418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38987" y="1157277"/>
            <a:ext cx="87561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순위 기준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가온 차트 순위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월별 검색 기능 이용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발매일 기준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개월 이내 최고 성적 기재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수집 범위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 2012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노래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수집 내용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제목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남녀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장르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최고순위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작사가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소속사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가사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수집 분배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 년도 </a:t>
            </a:r>
            <a:r>
              <a:rPr lang="en-US" altLang="ko-KR" dirty="0"/>
              <a:t>1-3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임상균</a:t>
            </a:r>
            <a:endParaRPr lang="ko-KR" altLang="en-US" dirty="0"/>
          </a:p>
          <a:p>
            <a:pPr>
              <a:lnSpc>
                <a:spcPct val="200000"/>
              </a:lnSpc>
            </a:pPr>
            <a:r>
              <a:rPr lang="en-US" altLang="ko-KR" dirty="0"/>
              <a:t>	</a:t>
            </a:r>
            <a:r>
              <a:rPr lang="ko-KR" altLang="en-US" dirty="0"/>
              <a:t>각 년도 </a:t>
            </a:r>
            <a:r>
              <a:rPr lang="en-US" altLang="ko-KR" dirty="0"/>
              <a:t>4-6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김소현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</a:t>
            </a:r>
            <a:r>
              <a:rPr lang="ko-KR" altLang="en-US" dirty="0"/>
              <a:t>각 년도 </a:t>
            </a:r>
            <a:r>
              <a:rPr lang="en-US" altLang="ko-KR" dirty="0"/>
              <a:t>7-9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염지현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</a:t>
            </a:r>
            <a:r>
              <a:rPr lang="ko-KR" altLang="en-US" dirty="0"/>
              <a:t>각 년도 </a:t>
            </a:r>
            <a:r>
              <a:rPr lang="en-US" altLang="ko-KR" dirty="0"/>
              <a:t>10-12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이정인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  </a:t>
            </a: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병합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구글 엑셀 공유 문서로 수집한 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CSV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TSV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파일로 변환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77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1" y="2507343"/>
            <a:ext cx="1389860" cy="13898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66357" y="2836107"/>
            <a:ext cx="1867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r>
              <a:rPr lang="en-US" altLang="ko-KR" sz="28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800" dirty="0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8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8EBAE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n>
                <a:solidFill>
                  <a:srgbClr val="262626"/>
                </a:solidFill>
              </a:ln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800" dirty="0">
              <a:ln>
                <a:solidFill>
                  <a:srgbClr val="262626"/>
                </a:solidFill>
              </a:ln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800" dirty="0">
              <a:ln>
                <a:solidFill>
                  <a:srgbClr val="262626"/>
                </a:solidFill>
              </a:ln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sz="4800" dirty="0">
              <a:ln>
                <a:solidFill>
                  <a:srgbClr val="262626"/>
                </a:solidFill>
              </a:ln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4800" dirty="0">
              <a:ln>
                <a:solidFill>
                  <a:srgbClr val="262626"/>
                </a:solidFill>
              </a:ln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48472" y="1959219"/>
            <a:ext cx="6240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lang="en-US" altLang="ko-KR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시대</a:t>
            </a:r>
            <a:r>
              <a:rPr lang="en-US" altLang="ko-KR" sz="32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장르</a:t>
            </a:r>
            <a:r>
              <a:rPr lang="ko-KR" altLang="en-US" sz="32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따른 </a:t>
            </a: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추천 가사 생성 </a:t>
            </a:r>
            <a:r>
              <a:rPr lang="en-US" altLang="ko-KR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”</a:t>
            </a:r>
            <a:endParaRPr lang="ko-KR" altLang="en-US" sz="320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481029" y="3758085"/>
            <a:ext cx="1783080" cy="980440"/>
          </a:xfrm>
          <a:prstGeom prst="roundRect">
            <a:avLst>
              <a:gd name="adj" fmla="val 8634"/>
            </a:avLst>
          </a:prstGeom>
          <a:noFill/>
          <a:ln w="5715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H="1" flipV="1">
            <a:off x="5452034" y="3484880"/>
            <a:ext cx="467650" cy="273502"/>
          </a:xfrm>
          <a:prstGeom prst="line">
            <a:avLst/>
          </a:prstGeom>
          <a:ln w="57150">
            <a:solidFill>
              <a:srgbClr val="8EB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H="1">
            <a:off x="6825454" y="3484732"/>
            <a:ext cx="449851" cy="268568"/>
          </a:xfrm>
          <a:prstGeom prst="line">
            <a:avLst/>
          </a:prstGeom>
          <a:ln w="57150">
            <a:solidFill>
              <a:srgbClr val="8EB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919684" y="3672840"/>
            <a:ext cx="905770" cy="193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 flipH="1" flipV="1">
            <a:off x="6825454" y="4738228"/>
            <a:ext cx="467650" cy="273502"/>
          </a:xfrm>
          <a:prstGeom prst="line">
            <a:avLst/>
          </a:prstGeom>
          <a:ln w="57150">
            <a:solidFill>
              <a:srgbClr val="8EB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5535134" y="4743162"/>
            <a:ext cx="449851" cy="268568"/>
          </a:xfrm>
          <a:prstGeom prst="line">
            <a:avLst/>
          </a:prstGeom>
          <a:ln w="57150">
            <a:solidFill>
              <a:srgbClr val="8EB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984985" y="4659289"/>
            <a:ext cx="840470" cy="164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984985" y="4047530"/>
            <a:ext cx="75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</a:t>
            </a:r>
            <a:endParaRPr lang="ko-KR" altLang="en-US" sz="1600" dirty="0"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35133" y="3047307"/>
            <a:ext cx="172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‘2019’ ‘</a:t>
            </a:r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발라드</a:t>
            </a:r>
            <a:r>
              <a:rPr lang="en-US" altLang="ko-KR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94684" y="5261719"/>
            <a:ext cx="344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미안해 나는 널 사랑하지 않아 </a:t>
            </a:r>
            <a:r>
              <a:rPr lang="en-US" altLang="ko-KR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 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35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36638" y="1344169"/>
            <a:ext cx="7326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필요성 </a:t>
            </a:r>
            <a:r>
              <a:rPr lang="en-US" altLang="ko-KR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32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작사 관련 </a:t>
            </a: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창작 아이디어 </a:t>
            </a:r>
            <a:r>
              <a:rPr lang="ko-KR" altLang="en-US" sz="32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도움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1026" name="Picture 2" descr="http://image.chosun.com/sitedata/image/201711/02/2017110200144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90" y="2321283"/>
            <a:ext cx="8270710" cy="379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54655" y="2939581"/>
            <a:ext cx="219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작사가 업무의 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	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효율성 증진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04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36638" y="1344169"/>
            <a:ext cx="7326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필요성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작사 관련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창작 아이디어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에 도움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6638" y="5724953"/>
            <a:ext cx="4066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 출처 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최대열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‘</a:t>
            </a:r>
            <a:r>
              <a:rPr lang="ko-KR" altLang="en-US" sz="1050" dirty="0" err="1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작사작곡에</a:t>
            </a:r>
            <a:r>
              <a:rPr lang="ko-KR" altLang="en-US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안무까지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…AI </a:t>
            </a:r>
            <a:r>
              <a:rPr lang="ko-KR" altLang="en-US" sz="1050" dirty="0" err="1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아이돌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예술을 넘보다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.’, </a:t>
            </a:r>
            <a:r>
              <a:rPr lang="ko-KR" altLang="en-US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아시아경제신문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2018.01.29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2050" name="Picture 2" descr="작사작곡에 안무까지...AI 아이돌, 예술을 넘보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38" y="2458310"/>
            <a:ext cx="48577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07342" y="3851809"/>
            <a:ext cx="2621819" cy="316989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998507" y="3804968"/>
            <a:ext cx="45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작사가 업무를 돕는 역할</a:t>
            </a:r>
            <a:endParaRPr lang="ko-KR" altLang="en-US" dirty="0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60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43222" y="1344169"/>
            <a:ext cx="10495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필요성 </a:t>
            </a:r>
            <a:r>
              <a:rPr lang="en-US" altLang="ko-KR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더 많은 사람의 참여에 따른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음악 창작 활동의 대중화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54417" y="3183919"/>
            <a:ext cx="341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 </a:t>
            </a:r>
            <a:r>
              <a:rPr lang="ko-KR" altLang="en-US" sz="2400" dirty="0" err="1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플로우박스</a:t>
            </a:r>
            <a:r>
              <a:rPr lang="en-US" altLang="ko-KR" sz="24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400" dirty="0" err="1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Flowbox</a:t>
            </a:r>
            <a:r>
              <a:rPr lang="en-US" altLang="ko-KR" sz="24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81" y="2271972"/>
            <a:ext cx="6338980" cy="37936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75697" y="3661307"/>
            <a:ext cx="3171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작사 작곡 보조 솔루션</a:t>
            </a:r>
            <a:endParaRPr lang="en-US" altLang="ko-KR" sz="1400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회원가입만 하면 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u="sng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누구나 쉽게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작사 생성 가능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385157" y="6047394"/>
            <a:ext cx="21025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8EBAE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4"/>
              </a:rPr>
              <a:t>https://flowbox.app/</a:t>
            </a:r>
            <a:endParaRPr lang="en-US" altLang="ko-KR" sz="1050" dirty="0">
              <a:solidFill>
                <a:srgbClr val="8EBAE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50" dirty="0">
              <a:solidFill>
                <a:srgbClr val="8EBAE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4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43222" y="1344169"/>
            <a:ext cx="10495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필요성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더 많은 사람의 참여에 따른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음악 창작 활동의 대중화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7C61285-9295-4B8D-BFFF-4A5B8407A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1" r="24436" b="9008"/>
          <a:stretch/>
        </p:blipFill>
        <p:spPr>
          <a:xfrm>
            <a:off x="1584557" y="1997194"/>
            <a:ext cx="4494422" cy="45519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C783E88-DD14-4B6E-B9D9-490FE23BD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8"/>
          <a:stretch/>
        </p:blipFill>
        <p:spPr>
          <a:xfrm>
            <a:off x="6713734" y="2021470"/>
            <a:ext cx="4434223" cy="4505928"/>
          </a:xfrm>
          <a:prstGeom prst="rect">
            <a:avLst/>
          </a:prstGeom>
        </p:spPr>
      </p:pic>
      <p:sp>
        <p:nvSpPr>
          <p:cNvPr id="28" name="화살표: 오른쪽 13">
            <a:extLst>
              <a:ext uri="{FF2B5EF4-FFF2-40B4-BE49-F238E27FC236}">
                <a16:creationId xmlns:a16="http://schemas.microsoft.com/office/drawing/2014/main" id="{95EE27E2-1185-4DDB-9384-EA0E244C133B}"/>
              </a:ext>
            </a:extLst>
          </p:cNvPr>
          <p:cNvSpPr/>
          <p:nvPr/>
        </p:nvSpPr>
        <p:spPr>
          <a:xfrm>
            <a:off x="6234869" y="3717221"/>
            <a:ext cx="372270" cy="421668"/>
          </a:xfrm>
          <a:prstGeom prst="rightArrow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12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10061" y="1344169"/>
            <a:ext cx="839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필요성 </a:t>
            </a:r>
            <a:r>
              <a:rPr lang="en-US" altLang="ko-KR" sz="320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향수를 부르는 분위기의 가사 </a:t>
            </a:r>
            <a:r>
              <a:rPr lang="ko-KR" altLang="en-US" sz="32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 가능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47" y="2560135"/>
            <a:ext cx="5479399" cy="314047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874734" y="5741034"/>
            <a:ext cx="271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8EBAE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4"/>
              </a:rPr>
              <a:t>https://youtu.be/GogY7RQFFus</a:t>
            </a:r>
            <a:endParaRPr lang="ko-KR" altLang="en-US" sz="1200" dirty="0">
              <a:solidFill>
                <a:srgbClr val="8EBAE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3834" y="3659217"/>
            <a:ext cx="432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해체한 과거 인기 그룹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    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너바나</a:t>
            </a:r>
            <a:r>
              <a:rPr lang="en-US" altLang="ko-KR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’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의 스타일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로 가사를 생성하는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392311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768548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개발 전략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17321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48187" y="2322097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94487" y="3221748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/>
          <p:cNvSpPr txBox="1"/>
          <p:nvPr/>
        </p:nvSpPr>
        <p:spPr>
          <a:xfrm>
            <a:off x="4155722" y="2322097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02022" y="3221748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824894" y="3229682"/>
            <a:ext cx="1558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수집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661099" y="3229682"/>
            <a:ext cx="723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1778476" y="4019244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274775" y="4019244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79028" y="2306750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825328" y="3191731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4" name="TextBox 43"/>
          <p:cNvSpPr txBox="1"/>
          <p:nvPr/>
        </p:nvSpPr>
        <p:spPr>
          <a:xfrm>
            <a:off x="9362884" y="2306750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409184" y="3206401"/>
            <a:ext cx="1833494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6" name="직사각형 45"/>
          <p:cNvSpPr/>
          <p:nvPr/>
        </p:nvSpPr>
        <p:spPr>
          <a:xfrm>
            <a:off x="7122122" y="3205545"/>
            <a:ext cx="1129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Word2Vec</a:t>
            </a:r>
            <a:endParaRPr lang="ko-KR" altLang="en-US" sz="16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876372" y="3215325"/>
            <a:ext cx="707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LSTM</a:t>
            </a:r>
            <a:endParaRPr lang="ko-KR" altLang="en-US" sz="16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6809317" y="4035367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481937" y="4035367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368425" y="4041911"/>
            <a:ext cx="113043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1990~2020</a:t>
            </a:r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년대 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노래 데이터 수집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879839" y="4033819"/>
            <a:ext cx="1120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시대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장르별 구분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 - gram</a:t>
            </a:r>
            <a:endParaRPr lang="ko-KR" altLang="en-US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176449" y="4035367"/>
            <a:ext cx="13532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텍스트 안 단어 </a:t>
            </a:r>
            <a:r>
              <a:rPr lang="ko-KR" altLang="en-US" sz="1050" dirty="0" err="1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벡터화</a:t>
            </a:r>
            <a:endParaRPr lang="ko-KR" altLang="en-US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862306" y="4035367"/>
            <a:ext cx="23455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Long-Term Dependency </a:t>
            </a: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문제를 해결하는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Long Short-Term </a:t>
            </a:r>
            <a:r>
              <a:rPr lang="en-US" altLang="ko-KR" sz="1050" dirty="0" err="1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Mermory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models</a:t>
            </a:r>
          </a:p>
          <a:p>
            <a:pPr algn="r"/>
            <a:endParaRPr lang="ko-KR" altLang="en-US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3466138" y="3154062"/>
            <a:ext cx="653433" cy="414174"/>
          </a:xfrm>
          <a:prstGeom prst="rightArrow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>
            <a:off x="6018763" y="3154062"/>
            <a:ext cx="653433" cy="414174"/>
          </a:xfrm>
          <a:prstGeom prst="rightArrow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>
            <a:off x="8606757" y="3183176"/>
            <a:ext cx="653433" cy="414174"/>
          </a:xfrm>
          <a:prstGeom prst="rightArrow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1862</Words>
  <Application>Microsoft Office PowerPoint</Application>
  <PresentationFormat>와이드스크린</PresentationFormat>
  <Paragraphs>429</Paragraphs>
  <Slides>21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Wingdings</vt:lpstr>
      <vt:lpstr>KoPub돋움체 Bold</vt:lpstr>
      <vt:lpstr>KoPub돋움체 Medium</vt:lpstr>
      <vt:lpstr>Apple SD Gothic Neo</vt:lpstr>
      <vt:lpstr>맑은 고딕</vt:lpstr>
      <vt:lpstr>KoPub돋움체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임 상균</cp:lastModifiedBy>
  <cp:revision>51</cp:revision>
  <dcterms:created xsi:type="dcterms:W3CDTF">2017-04-16T12:47:34Z</dcterms:created>
  <dcterms:modified xsi:type="dcterms:W3CDTF">2020-10-19T11:23:41Z</dcterms:modified>
</cp:coreProperties>
</file>